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93" r:id="rId2"/>
    <p:sldId id="290" r:id="rId3"/>
    <p:sldId id="295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29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09A0F06-FA95-C34E-856D-7A1185AD7F9D}">
          <p14:sldIdLst>
            <p14:sldId id="293"/>
            <p14:sldId id="290"/>
          </p14:sldIdLst>
        </p14:section>
        <p14:section name="Update" id="{E86D34E2-6481-CD40-9402-B1230660B37B}">
          <p14:sldIdLst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Closing" id="{CA90B9FC-0D0B-B640-9715-C10AB5AAB68C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585"/>
    <a:srgbClr val="D38E00"/>
    <a:srgbClr val="E4E6F1"/>
    <a:srgbClr val="6385C7"/>
    <a:srgbClr val="00287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5BBE2-B771-E65F-0C8F-6716D13941C8}" v="16" dt="2023-02-14T19:31:02.664"/>
    <p1510:client id="{18F9E16E-D7A3-50CC-7BB4-04A5F4B82B40}" v="78" dt="2023-02-01T15:47:05.252"/>
    <p1510:client id="{1A4D0B93-B80A-4267-FC10-871A19A06051}" v="136" dt="2023-02-15T15:29:44.803"/>
    <p1510:client id="{1E0F348C-04DE-ED60-DA75-CB18B2C013C0}" v="511" dt="2023-01-25T03:45:18.275"/>
    <p1510:client id="{38CFF668-D3BC-AFF4-283C-BED7344CBB4B}" v="55" dt="2022-10-10T22:10:16.912"/>
    <p1510:client id="{3F3C9B53-7B88-293D-CC25-D5BB9DF97B3B}" v="434" dt="2022-10-14T14:58:13.569"/>
    <p1510:client id="{71F4F31D-D84B-1CA7-7942-483963D68668}" v="2" dt="2023-02-10T15:19:28.763"/>
    <p1510:client id="{B281E78F-869A-906B-E414-5F0735326BAD}" v="1273" dt="2023-02-15T02:34:39.753"/>
    <p1510:client id="{BAD3B218-F047-9CB2-C6C1-5982C95327A4}" v="65" dt="2022-10-05T21:53:45.614"/>
    <p1510:client id="{C5437758-1AC9-7674-FE3B-5AF9D57C87D1}" v="763" dt="2023-01-27T16:09:18.113"/>
    <p1510:client id="{F3FB0EE4-FE3B-9AD6-27C2-5F5DFFA07217}" v="2" dt="2023-02-05T20:08:15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4"/>
    <p:restoredTop sz="85134" autoAdjust="0"/>
  </p:normalViewPr>
  <p:slideViewPr>
    <p:cSldViewPr snapToGrid="0" snapToObjects="1">
      <p:cViewPr varScale="1">
        <p:scale>
          <a:sx n="71" d="100"/>
          <a:sy n="71" d="100"/>
        </p:scale>
        <p:origin x="888" y="3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A3D6D-7640-48EF-87AD-5BC3C9238057}" type="datetimeFigureOut"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102FE-221C-4D36-BFCD-D502F06AC5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7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9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create a signal that has similar statistical properties to the real data with IF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7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8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00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08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102FE-221C-4D36-BFCD-D502F06AC53E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4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4200"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fld id="{FB7E847D-1AA2-CE49-8AF5-1A0A9EBC4CAB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2B9DA2CF-F3B3-FD42-B6A3-B904FE23B2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8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1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FB7E847D-1AA2-CE49-8AF5-1A0A9EBC4CAB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2B9DA2CF-F3B3-FD42-B6A3-B904FE23B2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1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9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7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847D-1AA2-CE49-8AF5-1A0A9EBC4CA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DA2CF-F3B3-FD42-B6A3-B904FE23B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FB7E847D-1AA2-CE49-8AF5-1A0A9EBC4CAB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2B9DA2CF-F3B3-FD42-B6A3-B904FE23B2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6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1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4.emf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8CDC5914-9E83-AADD-0C6C-E2918C82D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picture containing text, building, dark, window&#10;&#10;Description automatically generated">
            <a:extLst>
              <a:ext uri="{FF2B5EF4-FFF2-40B4-BE49-F238E27FC236}">
                <a16:creationId xmlns:a16="http://schemas.microsoft.com/office/drawing/2014/main" id="{FBBD144A-470A-39D5-CE82-C738752A8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9" r="33438"/>
          <a:stretch/>
        </p:blipFill>
        <p:spPr>
          <a:xfrm>
            <a:off x="7968671" y="-284759"/>
            <a:ext cx="4431063" cy="7427517"/>
          </a:xfrm>
          <a:prstGeom prst="rect">
            <a:avLst/>
          </a:prstGeom>
          <a:ln>
            <a:noFill/>
          </a:ln>
          <a:effectLst>
            <a:glow rad="163445">
              <a:srgbClr val="95A9E8">
                <a:alpha val="13395"/>
              </a:srgbClr>
            </a:glow>
            <a:softEdge rad="38100"/>
          </a:effec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071DB84-4C1A-9FFE-DA54-A3B932249774}"/>
              </a:ext>
            </a:extLst>
          </p:cNvPr>
          <p:cNvSpPr txBox="1">
            <a:spLocks/>
          </p:cNvSpPr>
          <p:nvPr/>
        </p:nvSpPr>
        <p:spPr>
          <a:xfrm>
            <a:off x="1526993" y="3860800"/>
            <a:ext cx="6334307" cy="13244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700" kern="1200">
                <a:solidFill>
                  <a:srgbClr val="FCFAEE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15th, 2023</a:t>
            </a:r>
          </a:p>
          <a:p>
            <a:r>
              <a:rPr lang="en-US" dirty="0"/>
              <a:t>By: Elizabeth Nemeti</a:t>
            </a:r>
          </a:p>
          <a:p>
            <a:r>
              <a:rPr lang="en-US" dirty="0"/>
              <a:t>Instructed by: Dr </a:t>
            </a:r>
            <a:r>
              <a:rPr lang="en-US" dirty="0" err="1"/>
              <a:t>Sameni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22727D-B988-0422-0100-B3AFE02F5428}"/>
              </a:ext>
            </a:extLst>
          </p:cNvPr>
          <p:cNvSpPr txBox="1">
            <a:spLocks/>
          </p:cNvSpPr>
          <p:nvPr/>
        </p:nvSpPr>
        <p:spPr>
          <a:xfrm>
            <a:off x="1526994" y="1819495"/>
            <a:ext cx="6233944" cy="19397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>
                <a:solidFill>
                  <a:srgbClr val="E9D585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EEG Modeling Project: IFD Update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93A3BEA-50AB-86DA-F5BD-FB8ADB8C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4" y="5737647"/>
            <a:ext cx="3187701" cy="12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00512B42-B5A1-D89E-430D-6AA28A3CC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931" y="738516"/>
            <a:ext cx="7365722" cy="58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-5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643678" y="2657706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Feedback</a:t>
            </a:r>
          </a:p>
          <a:p>
            <a:endParaRPr lang="en-US" sz="4000" b="1" dirty="0">
              <a:solidFill>
                <a:srgbClr val="E9D58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30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 for your attention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E351A1D0-3279-6096-9488-031AB973D955}"/>
              </a:ext>
            </a:extLst>
          </p:cNvPr>
          <p:cNvSpPr txBox="1">
            <a:spLocks/>
          </p:cNvSpPr>
          <p:nvPr/>
        </p:nvSpPr>
        <p:spPr>
          <a:xfrm>
            <a:off x="44209" y="5840705"/>
            <a:ext cx="1630680" cy="2667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Last Updated: </a:t>
            </a:r>
            <a:r>
              <a:rPr lang="en-US" dirty="0">
                <a:solidFill>
                  <a:srgbClr val="FFFFFF"/>
                </a:solidFill>
              </a:rPr>
              <a:t>Mar 14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2023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3530EA86-AFAD-6093-0246-D5212F94DC82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2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BDE95F-650B-4D12-A3A5-975E461D2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-9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Recap on EEG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013398F-BB1C-BD4A-B526-4456249A584C}"/>
              </a:ext>
            </a:extLst>
          </p:cNvPr>
          <p:cNvSpPr txBox="1">
            <a:spLocks/>
          </p:cNvSpPr>
          <p:nvPr/>
        </p:nvSpPr>
        <p:spPr>
          <a:xfrm>
            <a:off x="1610094" y="1849848"/>
            <a:ext cx="10424160" cy="3833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Combine the interpretability of physics-based models with the generalizability of machine learning models. </a:t>
            </a: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Electroencephalography (EEG) is a crucial tool in the diagnosis and management of epilepsy, a neurological disorder characterized by recurrent seizures. However, the availability of real EEG data is often limited. This is where synthetic EEG signals come in.</a:t>
            </a: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Generate a large dataset of synthetic EEG signals. These signals will then be used to train a machine learning model to detect the preictal and ictal states in EEG signals. </a:t>
            </a:r>
            <a:endParaRPr lang="en-US" sz="2000" dirty="0">
              <a:solidFill>
                <a:schemeClr val="bg1"/>
              </a:solidFill>
              <a:latin typeface="Roboto"/>
              <a:ea typeface="Robot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41" name="Slide Number Placeholder 4">
            <a:extLst>
              <a:ext uri="{FF2B5EF4-FFF2-40B4-BE49-F238E27FC236}">
                <a16:creationId xmlns:a16="http://schemas.microsoft.com/office/drawing/2014/main" id="{474B11F7-6468-565D-F7C1-F8734E337884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76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 Progression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8D3CE76-94A5-3EE5-EB5B-A334F43AB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79" y="2870073"/>
            <a:ext cx="2871810" cy="1096814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E7D789EB-496C-F216-115F-063E2873F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878" y="743129"/>
            <a:ext cx="2871810" cy="2139290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0F312C-2AFA-F4DD-266D-FFFCB4C0C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878" y="3966887"/>
            <a:ext cx="2871810" cy="921303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CC72639B-859B-B898-FA59-9507D1566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878" y="4888190"/>
            <a:ext cx="2871810" cy="15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CBB7642-4BD1-8B19-E1FD-5757522CC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5" y="952093"/>
            <a:ext cx="9381107" cy="5030583"/>
          </a:xfrm>
          <a:prstGeom prst="rect">
            <a:avLst/>
          </a:prstGeom>
        </p:spPr>
      </p:pic>
      <p:pic>
        <p:nvPicPr>
          <p:cNvPr id="15" name="Picture 1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ADC05735-D176-4655-8E2F-4F6D8434F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5621" y="910720"/>
            <a:ext cx="9533114" cy="49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pic>
        <p:nvPicPr>
          <p:cNvPr id="19" name="Picture 1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6B319E1-3A68-F2D1-CC60-7E680C295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256" y="1163865"/>
            <a:ext cx="10260729" cy="142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DE5EEF-D8FA-6500-E2F0-1BCFB4502D9F}"/>
              </a:ext>
            </a:extLst>
          </p:cNvPr>
          <p:cNvSpPr txBox="1"/>
          <p:nvPr/>
        </p:nvSpPr>
        <p:spPr>
          <a:xfrm>
            <a:off x="2081341" y="2693824"/>
            <a:ext cx="9241093" cy="17703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E9D585"/>
                </a:solidFill>
              </a:rPr>
              <a:t>Real Data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original time-domain signal of the EEG channel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should show typical EEG waveform characteristics, such as distinct oscillatory patterns in various frequency bands (e.g., delta, theta, alpha, beta, and gamma)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appearance of the real data plot will depend on the specific data set and the selected channel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45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-5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E5EEF-D8FA-6500-E2F0-1BCFB4502D9F}"/>
              </a:ext>
            </a:extLst>
          </p:cNvPr>
          <p:cNvSpPr txBox="1"/>
          <p:nvPr/>
        </p:nvSpPr>
        <p:spPr>
          <a:xfrm>
            <a:off x="2012759" y="2972668"/>
            <a:ext cx="9950641" cy="42473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E9D585"/>
                </a:solidFill>
                <a:ea typeface="Calibri"/>
                <a:cs typeface="Calibri"/>
              </a:rPr>
              <a:t>Innovations Process – Synthetic Data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synthetic time-domain signal generated using the innovations filter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innovations process is a white noise signal -&gt; filtered to mimic properties of real EEG data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may not 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visually look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like the real data because the IF captures just second-order statistical properties (i.e., power spectral density) of the real data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does not replicate higher-order statistics/ waveform shapes present in the real data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more like random noise (with some structure) rather than a replica of the real EEG signal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FE99FC-5F83-F8E6-9255-C2977C217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974" y="1272715"/>
            <a:ext cx="10144995" cy="14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3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E5EEF-D8FA-6500-E2F0-1BCFB4502D9F}"/>
              </a:ext>
            </a:extLst>
          </p:cNvPr>
          <p:cNvSpPr txBox="1"/>
          <p:nvPr/>
        </p:nvSpPr>
        <p:spPr>
          <a:xfrm>
            <a:off x="2079623" y="2982762"/>
            <a:ext cx="9278680" cy="42473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solidFill>
                  <a:srgbClr val="E9D585"/>
                </a:solidFill>
                <a:effectLst/>
                <a:latin typeface="Söhne"/>
              </a:rPr>
              <a:t>IF Magnitude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illustrates the magnitude response of the innovations filter in the frequency domain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represents the frequency components the filter is emphasizing or attenuating to convert the white noise input (innovations process) into a signal that resembles the real data's statistical properties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magnitude response should highlight dominant frequency bands present in the real data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9C74F0-B32D-736E-C84D-195FB4BD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974" y="1387342"/>
            <a:ext cx="10176579" cy="13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3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E5EEF-D8FA-6500-E2F0-1BCFB4502D9F}"/>
              </a:ext>
            </a:extLst>
          </p:cNvPr>
          <p:cNvSpPr txBox="1"/>
          <p:nvPr/>
        </p:nvSpPr>
        <p:spPr>
          <a:xfrm>
            <a:off x="2244630" y="3120802"/>
            <a:ext cx="8662860" cy="42473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>
                <a:solidFill>
                  <a:srgbClr val="E9D585"/>
                </a:solidFill>
                <a:effectLst/>
                <a:latin typeface="Söhne"/>
              </a:rPr>
              <a:t>IF Phase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demonstrates the phase response of the innovations filter in the frequency domain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phase response provides information on the phase shift introduced by the filter at each frequency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solidFill>
                  <a:srgbClr val="D1D5DB"/>
                </a:solidFill>
                <a:latin typeface="Söhne"/>
              </a:rPr>
              <a:t>Selected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linear-phase filter to preserve the waveform's shape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A183C4-E48A-3CFC-6B39-60A4B8789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384" y="1556982"/>
            <a:ext cx="9863936" cy="1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4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6A200043-35BC-20D1-0550-94A90ACD4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6" r="1" b="32278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  <p:pic>
        <p:nvPicPr>
          <p:cNvPr id="37" name="Picture 7">
            <a:extLst>
              <a:ext uri="{FF2B5EF4-FFF2-40B4-BE49-F238E27FC236}">
                <a16:creationId xmlns:a16="http://schemas.microsoft.com/office/drawing/2014/main" id="{7F5EC83D-42F8-D22E-0701-A5DDC9B39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1012" b="243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662A5B-ED99-1A88-2956-91DA3856F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18" b="39760"/>
          <a:stretch/>
        </p:blipFill>
        <p:spPr>
          <a:xfrm>
            <a:off x="-110581" y="6136933"/>
            <a:ext cx="965747" cy="721067"/>
          </a:xfrm>
          <a:prstGeom prst="rect">
            <a:avLst/>
          </a:prstGeom>
        </p:spPr>
      </p:pic>
      <p:sp>
        <p:nvSpPr>
          <p:cNvPr id="18" name="Title 5">
            <a:extLst>
              <a:ext uri="{FF2B5EF4-FFF2-40B4-BE49-F238E27FC236}">
                <a16:creationId xmlns:a16="http://schemas.microsoft.com/office/drawing/2014/main" id="{3734FBAC-2CF2-1E7D-B168-578A7381034A}"/>
              </a:ext>
            </a:extLst>
          </p:cNvPr>
          <p:cNvSpPr txBox="1">
            <a:spLocks/>
          </p:cNvSpPr>
          <p:nvPr/>
        </p:nvSpPr>
        <p:spPr>
          <a:xfrm>
            <a:off x="1798320" y="174449"/>
            <a:ext cx="9555480" cy="7362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9D58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vs Frequency Domain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55DAB-3ADF-3358-FBBE-2BCB3F693684}"/>
              </a:ext>
            </a:extLst>
          </p:cNvPr>
          <p:cNvSpPr txBox="1"/>
          <p:nvPr/>
        </p:nvSpPr>
        <p:spPr>
          <a:xfrm>
            <a:off x="730482" y="6178306"/>
            <a:ext cx="22589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Department of </a:t>
            </a:r>
          </a:p>
          <a:p>
            <a:r>
              <a:rPr lang="en-US" sz="1400" b="1" dirty="0">
                <a:solidFill>
                  <a:schemeClr val="bg1"/>
                </a:solidFill>
                <a:latin typeface="Euphemia UCAS" panose="020B0503040102020104" pitchFamily="34" charset="-79"/>
                <a:ea typeface="Roboto" panose="02000000000000000000" pitchFamily="2" charset="0"/>
                <a:cs typeface="Euphemia UCAS" panose="020B0503040102020104" pitchFamily="34" charset="-79"/>
              </a:rPr>
              <a:t>Biomedical Informatics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2682BAD-0A07-4F5D-F49E-7E0E5EEEF331}"/>
              </a:ext>
            </a:extLst>
          </p:cNvPr>
          <p:cNvSpPr txBox="1">
            <a:spLocks/>
          </p:cNvSpPr>
          <p:nvPr/>
        </p:nvSpPr>
        <p:spPr>
          <a:xfrm>
            <a:off x="11734800" y="0"/>
            <a:ext cx="457200" cy="266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DE5EEF-D8FA-6500-E2F0-1BCFB4502D9F}"/>
              </a:ext>
            </a:extLst>
          </p:cNvPr>
          <p:cNvSpPr txBox="1"/>
          <p:nvPr/>
        </p:nvSpPr>
        <p:spPr>
          <a:xfrm>
            <a:off x="2244630" y="3120802"/>
            <a:ext cx="8662860" cy="42473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>
                <a:solidFill>
                  <a:srgbClr val="E9D585"/>
                </a:solidFill>
                <a:effectLst/>
                <a:latin typeface="Söhne"/>
              </a:rPr>
              <a:t>IF Phase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demonstrates the phase response of the innovations filter in the frequency domain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phase response provides information on the phase shift introduced by the filter at each frequency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solidFill>
                  <a:srgbClr val="D1D5DB"/>
                </a:solidFill>
                <a:latin typeface="Söhne"/>
              </a:rPr>
              <a:t>Selected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linear-phase filter to preserve the waveform's shape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A183C4-E48A-3CFC-6B39-60A4B8789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4384" y="1556982"/>
            <a:ext cx="9863936" cy="12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0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507</Words>
  <Application>Microsoft Office PowerPoint</Application>
  <PresentationFormat>Widescreen</PresentationFormat>
  <Paragraphs>84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Euphemia UCAS</vt:lpstr>
      <vt:lpstr>Helvetica</vt:lpstr>
      <vt:lpstr>Roboto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McClurkin</dc:creator>
  <cp:lastModifiedBy>Nemeti-Chipkes, Elizabeth</cp:lastModifiedBy>
  <cp:revision>1014</cp:revision>
  <dcterms:created xsi:type="dcterms:W3CDTF">2014-10-30T20:22:26Z</dcterms:created>
  <dcterms:modified xsi:type="dcterms:W3CDTF">2023-03-15T13:31:16Z</dcterms:modified>
</cp:coreProperties>
</file>